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6E4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41F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2194560"/>
            <a:ext cx="6583680" cy="6583680"/>
          </a:xfrm>
          <a:prstGeom prst="ellipse">
            <a:avLst/>
          </a:prstGeom>
          <a:solidFill>
            <a:srgbClr val="C2673C">
              <a:alpha val="1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966960" y="-1097280"/>
            <a:ext cx="4206240" cy="4206240"/>
          </a:xfrm>
          <a:prstGeom prst="ellipse">
            <a:avLst/>
          </a:prstGeom>
          <a:ln w="19050">
            <a:solidFill>
              <a:srgbClr val="C2673C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835640" y="-228600"/>
            <a:ext cx="2377440" cy="2377440"/>
          </a:xfrm>
          <a:prstGeom prst="ellipse">
            <a:avLst/>
          </a:prstGeom>
          <a:solidFill>
            <a:srgbClr val="C2673C">
              <a:alpha val="22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502920" y="5806440"/>
            <a:ext cx="201168" cy="201168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6" name="Shape 4"/>
          <p:cNvSpPr/>
          <p:nvPr/>
        </p:nvSpPr>
        <p:spPr>
          <a:xfrm>
            <a:off x="1417320" y="6172200"/>
            <a:ext cx="128016" cy="128016"/>
          </a:xfrm>
          <a:prstGeom prst="ellipse">
            <a:avLst/>
          </a:prstGeom>
          <a:solidFill>
            <a:srgbClr val="F6E4D3">
              <a:alpha val="6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4173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C26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ПО ИИ-АГЕНТАМ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182880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Нейрофишки</a:t>
            </a:r>
            <a:endParaRPr lang="en-US" sz="6400" dirty="0"/>
          </a:p>
        </p:txBody>
      </p:sp>
      <p:sp>
        <p:nvSpPr>
          <p:cNvPr id="9" name="Text 7"/>
          <p:cNvSpPr/>
          <p:nvPr/>
        </p:nvSpPr>
        <p:spPr>
          <a:xfrm>
            <a:off x="822960" y="324612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C7B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первого агента до собственного кейса — шесть модулей,</a:t>
            </a:r>
            <a:endParaRPr lang="en-US" sz="18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C7B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воды и лишней теории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22960" y="4892040"/>
            <a:ext cx="10515600" cy="0"/>
          </a:xfrm>
          <a:prstGeom prst="line">
            <a:avLst/>
          </a:prstGeom>
          <a:noFill/>
          <a:ln w="12700">
            <a:solidFill>
              <a:srgbClr val="2E28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51663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7B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Автор и ведущий курса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22960" y="5440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Валерий Кочетов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22960" y="58978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26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Telegram-канал «Нейрофишки»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778240" y="5257800"/>
            <a:ext cx="2606040" cy="868680"/>
          </a:xfrm>
          <a:prstGeom prst="roundRect">
            <a:avLst>
              <a:gd name="adj" fmla="val 14737"/>
            </a:avLst>
          </a:prstGeom>
          <a:solidFill>
            <a:srgbClr val="2E2820"/>
          </a:solidFill>
          <a:ln w="12700">
            <a:solidFill>
              <a:srgbClr val="3A33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778240" y="5330952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модулей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778240" y="5779008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C7B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чата до своего кейса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4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640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26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/ ЗНАКОМО?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1143000"/>
            <a:ext cx="6583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40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Ты уже пользуешься ChatGPT</a:t>
            </a:r>
            <a:endParaRPr lang="en-US" sz="34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340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или Claude каждый день.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31520" y="3017520"/>
            <a:ext cx="5760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60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 между «поболтать с нейросетью» и «настроить агента, который реально работает за тебя» — большая дистанция. </a:t>
            </a:r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Большинство так и остаётся в чате.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223760" y="1280160"/>
            <a:ext cx="4206240" cy="4480560"/>
          </a:xfrm>
          <a:prstGeom prst="roundRect">
            <a:avLst>
              <a:gd name="adj" fmla="val 3913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77800" dist="38100" dir="5400000">
              <a:srgbClr val="241F1B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915400" y="1920240"/>
            <a:ext cx="640080" cy="640080"/>
          </a:xfrm>
          <a:prstGeom prst="ellipse">
            <a:avLst/>
          </a:prstGeom>
          <a:solidFill>
            <a:srgbClr val="E4D2BC"/>
          </a:solidFill>
          <a:ln/>
        </p:spPr>
      </p:sp>
      <p:sp>
        <p:nvSpPr>
          <p:cNvPr id="7" name="Text 5"/>
          <p:cNvSpPr/>
          <p:nvPr/>
        </p:nvSpPr>
        <p:spPr>
          <a:xfrm>
            <a:off x="8915400" y="1920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949440" y="26974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«Помоги написать текст»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9235440" y="2606040"/>
            <a:ext cx="0" cy="822960"/>
          </a:xfrm>
          <a:prstGeom prst="line">
            <a:avLst/>
          </a:prstGeom>
          <a:noFill/>
          <a:ln w="25400">
            <a:solidFill>
              <a:srgbClr val="C2673C"/>
            </a:solidFill>
            <a:prstDash val="dash"/>
          </a:ln>
        </p:spPr>
      </p:sp>
      <p:sp>
        <p:nvSpPr>
          <p:cNvPr id="10" name="Shape 8"/>
          <p:cNvSpPr/>
          <p:nvPr/>
        </p:nvSpPr>
        <p:spPr>
          <a:xfrm>
            <a:off x="8732520" y="3520440"/>
            <a:ext cx="1005840" cy="1005840"/>
          </a:xfrm>
          <a:prstGeom prst="ellipse">
            <a:avLst/>
          </a:prstGeom>
          <a:solidFill>
            <a:srgbClr val="C2673C"/>
          </a:solidFill>
          <a:ln/>
          <a:effectLst>
            <a:outerShdw sx="100000" sy="100000" kx="0" ky="0" algn="bl" rotWithShape="0" blurRad="127000" dist="38100" dir="5400000">
              <a:srgbClr val="241F1B">
                <a:alpha val="2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8732520" y="35204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6E4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агент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766560" y="470916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 собирает отчёт, ведёт бота,</a:t>
            </a:r>
            <a:endParaRPr lang="en-US" sz="12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делает рутину без тебя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-457200" y="5394960"/>
            <a:ext cx="1554480" cy="1554480"/>
          </a:xfrm>
          <a:prstGeom prst="ellipse">
            <a:avLst/>
          </a:prstGeom>
          <a:solidFill>
            <a:srgbClr val="C2673C">
              <a:alpha val="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-115214" y="5705856"/>
            <a:ext cx="652882" cy="652882"/>
          </a:xfrm>
          <a:prstGeom prst="ellipse">
            <a:avLst/>
          </a:prstGeom>
          <a:ln w="15875">
            <a:solidFill>
              <a:srgbClr val="C2673C">
                <a:alpha val="5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-332842" y="6607454"/>
            <a:ext cx="116586" cy="116586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16" name="Shape 14"/>
          <p:cNvSpPr/>
          <p:nvPr/>
        </p:nvSpPr>
        <p:spPr>
          <a:xfrm>
            <a:off x="-216256" y="6654089"/>
            <a:ext cx="497434" cy="-341986"/>
          </a:xfrm>
          <a:prstGeom prst="line">
            <a:avLst/>
          </a:prstGeom>
          <a:noFill/>
          <a:ln w="12700">
            <a:solidFill>
              <a:srgbClr val="E4D2BC">
                <a:alpha val="9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95682" y="6218834"/>
            <a:ext cx="93269" cy="93269"/>
          </a:xfrm>
          <a:prstGeom prst="ellipse">
            <a:avLst/>
          </a:prstGeom>
          <a:ln w="19050">
            <a:solidFill>
              <a:srgbClr val="C2673C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4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943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26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ПРОГРАММА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8686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Шесть шагов от первого агента</a:t>
            </a:r>
            <a:endParaRPr lang="en-US" sz="32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 своего кейса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23317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Двигаемся по нарастающей: сначала разбираемся в логике, затем собираем бота, автоматизацию и мини-агента.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10607040" y="-320040"/>
            <a:ext cx="1828800" cy="1828800"/>
          </a:xfrm>
          <a:prstGeom prst="ellipse">
            <a:avLst/>
          </a:prstGeom>
          <a:solidFill>
            <a:srgbClr val="C2673C">
              <a:alpha val="9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1009376" y="45720"/>
            <a:ext cx="768096" cy="768096"/>
          </a:xfrm>
          <a:prstGeom prst="ellipse">
            <a:avLst/>
          </a:prstGeom>
          <a:ln w="15875">
            <a:solidFill>
              <a:srgbClr val="C2673C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753344" y="1106424"/>
            <a:ext cx="137160" cy="137160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8" name="Shape 6"/>
          <p:cNvSpPr/>
          <p:nvPr/>
        </p:nvSpPr>
        <p:spPr>
          <a:xfrm>
            <a:off x="10890504" y="1161288"/>
            <a:ext cx="585216" cy="-402336"/>
          </a:xfrm>
          <a:prstGeom prst="line">
            <a:avLst/>
          </a:prstGeom>
          <a:noFill/>
          <a:ln w="12700">
            <a:solidFill>
              <a:srgbClr val="E4D2BC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375136" y="649224"/>
            <a:ext cx="109728" cy="109728"/>
          </a:xfrm>
          <a:prstGeom prst="ellipse">
            <a:avLst/>
          </a:prstGeom>
          <a:ln w="19050">
            <a:solidFill>
              <a:srgbClr val="C2673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4160520"/>
            <a:ext cx="1673809" cy="1874520"/>
          </a:xfrm>
          <a:prstGeom prst="roundRect">
            <a:avLst>
              <a:gd name="adj" fmla="val 6556"/>
            </a:avLst>
          </a:prstGeom>
          <a:solidFill>
            <a:srgbClr val="C2673C"/>
          </a:solidFill>
          <a:ln w="12700">
            <a:solidFill>
              <a:srgbClr val="C2673C"/>
            </a:solidFill>
            <a:prstDash val="solid"/>
          </a:ln>
          <a:effectLst>
            <a:outerShdw sx="100000" sy="100000" kx="0" ky="0" algn="bl" rotWithShape="0" blurRad="127000" dist="38100" dir="5400000">
              <a:srgbClr val="241F1B">
                <a:alpha val="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31520" y="4361688"/>
            <a:ext cx="16738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М0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04672" y="4937760"/>
            <a:ext cx="15275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6E4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Вход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405329" y="5093208"/>
            <a:ext cx="137160" cy="0"/>
          </a:xfrm>
          <a:prstGeom prst="line">
            <a:avLst/>
          </a:prstGeom>
          <a:noFill/>
          <a:ln w="19050">
            <a:solidFill>
              <a:srgbClr val="C2673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542489" y="4160520"/>
            <a:ext cx="1673809" cy="1874520"/>
          </a:xfrm>
          <a:prstGeom prst="roundRect">
            <a:avLst>
              <a:gd name="adj" fmla="val 6556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27000" dist="38100" dir="5400000">
              <a:srgbClr val="241F1B">
                <a:alpha val="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2542489" y="4361688"/>
            <a:ext cx="16738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267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М1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2615641" y="4937760"/>
            <a:ext cx="15275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216298" y="5093208"/>
            <a:ext cx="137160" cy="0"/>
          </a:xfrm>
          <a:prstGeom prst="line">
            <a:avLst/>
          </a:prstGeom>
          <a:noFill/>
          <a:ln w="19050">
            <a:solidFill>
              <a:srgbClr val="C2673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53458" y="4160520"/>
            <a:ext cx="1673809" cy="1874520"/>
          </a:xfrm>
          <a:prstGeom prst="roundRect">
            <a:avLst>
              <a:gd name="adj" fmla="val 6556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27000" dist="38100" dir="5400000">
              <a:srgbClr val="241F1B">
                <a:alpha val="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353458" y="4361688"/>
            <a:ext cx="16738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267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М2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4426610" y="4937760"/>
            <a:ext cx="15275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Боты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027268" y="5093208"/>
            <a:ext cx="137160" cy="0"/>
          </a:xfrm>
          <a:prstGeom prst="line">
            <a:avLst/>
          </a:prstGeom>
          <a:noFill/>
          <a:ln w="19050">
            <a:solidFill>
              <a:srgbClr val="C2673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164428" y="4160520"/>
            <a:ext cx="1673809" cy="1874520"/>
          </a:xfrm>
          <a:prstGeom prst="roundRect">
            <a:avLst>
              <a:gd name="adj" fmla="val 6556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27000" dist="38100" dir="5400000">
              <a:srgbClr val="241F1B">
                <a:alpha val="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164428" y="4361688"/>
            <a:ext cx="16738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267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М3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6237580" y="4937760"/>
            <a:ext cx="15275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Дисциплина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838237" y="5093208"/>
            <a:ext cx="137160" cy="0"/>
          </a:xfrm>
          <a:prstGeom prst="line">
            <a:avLst/>
          </a:prstGeom>
          <a:noFill/>
          <a:ln w="19050">
            <a:solidFill>
              <a:srgbClr val="C2673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975397" y="4160520"/>
            <a:ext cx="1673809" cy="1874520"/>
          </a:xfrm>
          <a:prstGeom prst="roundRect">
            <a:avLst>
              <a:gd name="adj" fmla="val 6556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27000" dist="38100" dir="5400000">
              <a:srgbClr val="241F1B">
                <a:alpha val="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7975397" y="4361688"/>
            <a:ext cx="16738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267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М4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8048549" y="4937760"/>
            <a:ext cx="15275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Продвинутый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649206" y="5093208"/>
            <a:ext cx="137160" cy="0"/>
          </a:xfrm>
          <a:prstGeom prst="line">
            <a:avLst/>
          </a:prstGeom>
          <a:noFill/>
          <a:ln w="19050">
            <a:solidFill>
              <a:srgbClr val="C2673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786366" y="4160520"/>
            <a:ext cx="1673809" cy="1874520"/>
          </a:xfrm>
          <a:prstGeom prst="roundRect">
            <a:avLst>
              <a:gd name="adj" fmla="val 6556"/>
            </a:avLst>
          </a:prstGeom>
          <a:solidFill>
            <a:srgbClr val="C2673C"/>
          </a:solidFill>
          <a:ln w="12700">
            <a:solidFill>
              <a:srgbClr val="C2673C"/>
            </a:solidFill>
            <a:prstDash val="solid"/>
          </a:ln>
          <a:effectLst>
            <a:outerShdw sx="100000" sy="100000" kx="0" ky="0" algn="bl" rotWithShape="0" blurRad="127000" dist="38100" dir="5400000">
              <a:srgbClr val="241F1B">
                <a:alpha val="8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9786366" y="4361688"/>
            <a:ext cx="167380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М5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9859518" y="4937760"/>
            <a:ext cx="15275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6E4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Финал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4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26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МОДУЛИ 1–3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Разбираемся в логике и собираем первое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1965960"/>
            <a:ext cx="3429000" cy="4297680"/>
          </a:xfrm>
          <a:prstGeom prst="roundRect">
            <a:avLst>
              <a:gd name="adj" fmla="val 4267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52400" dist="38100" dir="5400000">
              <a:srgbClr val="241F1B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51560" y="2286000"/>
            <a:ext cx="685800" cy="685800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22860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920240" y="2377440"/>
            <a:ext cx="1965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ВХОД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051560" y="315468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Разбираемся, что такое агент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1051560" y="4069080"/>
            <a:ext cx="2788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Агент vs обычный чат, обзор стека курса: Claude, ChatGPT, Codex, ChatPlace и боты. Настраиваем аккаунты.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1051560" y="5294376"/>
            <a:ext cx="73152" cy="73152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11" name="Text 9"/>
          <p:cNvSpPr/>
          <p:nvPr/>
        </p:nvSpPr>
        <p:spPr>
          <a:xfrm>
            <a:off x="1234440" y="5157216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Отличать агента от чата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051560" y="5751576"/>
            <a:ext cx="73152" cy="73152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13" name="Text 11"/>
          <p:cNvSpPr/>
          <p:nvPr/>
        </p:nvSpPr>
        <p:spPr>
          <a:xfrm>
            <a:off x="1234440" y="5614416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Подготовить аккаунты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434840" y="1965960"/>
            <a:ext cx="3429000" cy="4297680"/>
          </a:xfrm>
          <a:prstGeom prst="roundRect">
            <a:avLst>
              <a:gd name="adj" fmla="val 4267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52400" dist="38100" dir="5400000">
              <a:srgbClr val="241F1B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754880" y="2286000"/>
            <a:ext cx="685800" cy="685800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16" name="Text 14"/>
          <p:cNvSpPr/>
          <p:nvPr/>
        </p:nvSpPr>
        <p:spPr>
          <a:xfrm>
            <a:off x="4754880" y="22860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М1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623560" y="2377440"/>
            <a:ext cx="1965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754880" y="315468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 чата к первым автоматизациям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4754880" y="4069080"/>
            <a:ext cx="2788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Кастомные GPTs и Claude Projects как мостик от «просто спросил» к «настроил рабочий процесс».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754880" y="5294376"/>
            <a:ext cx="73152" cy="73152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21" name="Text 19"/>
          <p:cNvSpPr/>
          <p:nvPr/>
        </p:nvSpPr>
        <p:spPr>
          <a:xfrm>
            <a:off x="4937760" y="5157216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Собрать кастомного GPT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754880" y="5751576"/>
            <a:ext cx="73152" cy="73152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23" name="Text 21"/>
          <p:cNvSpPr/>
          <p:nvPr/>
        </p:nvSpPr>
        <p:spPr>
          <a:xfrm>
            <a:off x="4937760" y="5614416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Настроить Claude Project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138160" y="1965960"/>
            <a:ext cx="3429000" cy="4297680"/>
          </a:xfrm>
          <a:prstGeom prst="roundRect">
            <a:avLst>
              <a:gd name="adj" fmla="val 4267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52400" dist="38100" dir="5400000">
              <a:srgbClr val="241F1B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458200" y="2286000"/>
            <a:ext cx="685800" cy="685800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26" name="Text 24"/>
          <p:cNvSpPr/>
          <p:nvPr/>
        </p:nvSpPr>
        <p:spPr>
          <a:xfrm>
            <a:off x="8458200" y="22860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М2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9326880" y="2377440"/>
            <a:ext cx="1965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БОТЫ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8458200" y="315468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Свой Telegram-бот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8458200" y="4069080"/>
            <a:ext cx="2788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Собираем бота на базе GPT или Claude под конкретную задачу.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8458200" y="5294376"/>
            <a:ext cx="73152" cy="73152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31" name="Text 29"/>
          <p:cNvSpPr/>
          <p:nvPr/>
        </p:nvSpPr>
        <p:spPr>
          <a:xfrm>
            <a:off x="8641080" y="5157216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Определить сценарий бота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8458200" y="5751576"/>
            <a:ext cx="73152" cy="73152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33" name="Text 31"/>
          <p:cNvSpPr/>
          <p:nvPr/>
        </p:nvSpPr>
        <p:spPr>
          <a:xfrm>
            <a:off x="8641080" y="5614416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Подключить GPT или Claude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E4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26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МОДУЛИ 4–6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Системный подход и свой кейс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731520" y="1965960"/>
            <a:ext cx="3429000" cy="4297680"/>
          </a:xfrm>
          <a:prstGeom prst="roundRect">
            <a:avLst>
              <a:gd name="adj" fmla="val 4267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52400" dist="38100" dir="5400000">
              <a:srgbClr val="241F1B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51560" y="2286000"/>
            <a:ext cx="685800" cy="685800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22860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М3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920240" y="2377440"/>
            <a:ext cx="1965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ДИСЦИПЛИНА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051560" y="315468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Vibe Coding: системный подход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1051560" y="4069080"/>
            <a:ext cx="2788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как системный сотрудник: правила проекта, память между сессиями и работа в паре Claude + Codex.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1051560" y="5294376"/>
            <a:ext cx="73152" cy="73152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11" name="Text 9"/>
          <p:cNvSpPr/>
          <p:nvPr/>
        </p:nvSpPr>
        <p:spPr>
          <a:xfrm>
            <a:off x="1234440" y="5157216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Настроить Claude Code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051560" y="5751576"/>
            <a:ext cx="73152" cy="73152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13" name="Text 11"/>
          <p:cNvSpPr/>
          <p:nvPr/>
        </p:nvSpPr>
        <p:spPr>
          <a:xfrm>
            <a:off x="1234440" y="5614416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Делать бэкапы через GitHub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434840" y="1965960"/>
            <a:ext cx="3429000" cy="4297680"/>
          </a:xfrm>
          <a:prstGeom prst="roundRect">
            <a:avLst>
              <a:gd name="adj" fmla="val 4267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52400" dist="38100" dir="5400000">
              <a:srgbClr val="241F1B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754880" y="2286000"/>
            <a:ext cx="685800" cy="685800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16" name="Text 14"/>
          <p:cNvSpPr/>
          <p:nvPr/>
        </p:nvSpPr>
        <p:spPr>
          <a:xfrm>
            <a:off x="4754880" y="22860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М4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623560" y="2377440"/>
            <a:ext cx="1965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ПРОДВИНУТЫЙ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754880" y="315468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Агенты в папках проекта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4754880" y="4069080"/>
            <a:ext cx="2788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+ Codex-оркестрация: собираем своего мини-агента от идеи до результата.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754880" y="5294376"/>
            <a:ext cx="73152" cy="73152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21" name="Text 19"/>
          <p:cNvSpPr/>
          <p:nvPr/>
        </p:nvSpPr>
        <p:spPr>
          <a:xfrm>
            <a:off x="4937760" y="5157216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Настроить оркестрацию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754880" y="5751576"/>
            <a:ext cx="73152" cy="73152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23" name="Text 21"/>
          <p:cNvSpPr/>
          <p:nvPr/>
        </p:nvSpPr>
        <p:spPr>
          <a:xfrm>
            <a:off x="4937760" y="5614416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Провести агента к результату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138160" y="1965960"/>
            <a:ext cx="3429000" cy="4297680"/>
          </a:xfrm>
          <a:prstGeom prst="roundRect">
            <a:avLst>
              <a:gd name="adj" fmla="val 4267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52400" dist="38100" dir="5400000">
              <a:srgbClr val="241F1B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458200" y="2286000"/>
            <a:ext cx="685800" cy="685800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26" name="Text 24"/>
          <p:cNvSpPr/>
          <p:nvPr/>
        </p:nvSpPr>
        <p:spPr>
          <a:xfrm>
            <a:off x="8458200" y="22860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М5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9326880" y="2377440"/>
            <a:ext cx="1965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ФИНАЛ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8458200" y="315468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5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Собираем свой кейс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8458200" y="4069080"/>
            <a:ext cx="2788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Финальная сборка, разбор с куратором и понятный маршрут, куда развиваться дальше.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8458200" y="5294376"/>
            <a:ext cx="73152" cy="73152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31" name="Text 29"/>
          <p:cNvSpPr/>
          <p:nvPr/>
        </p:nvSpPr>
        <p:spPr>
          <a:xfrm>
            <a:off x="8641080" y="5157216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Собрать материалы в кейс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8458200" y="5751576"/>
            <a:ext cx="73152" cy="73152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33" name="Text 31"/>
          <p:cNvSpPr/>
          <p:nvPr/>
        </p:nvSpPr>
        <p:spPr>
          <a:xfrm>
            <a:off x="8641080" y="5614416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Получить разбор куратора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4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640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26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ФОРМАТ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1051560"/>
            <a:ext cx="6400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Смотришь, собираешь,</a:t>
            </a:r>
            <a:endParaRPr lang="en-US" sz="30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получаешь обратную связь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514600"/>
            <a:ext cx="5760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Видео-уроки разбиты по модулям, чтобы можно было двигаться последовательно и сразу пробовать всё на своей задаче.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31520" y="3794760"/>
            <a:ext cx="566928" cy="566928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3794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E4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508760" y="3767328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Видео-уроки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508760" y="40690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Практика по модулям — от основы до собственной сборки.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731520" y="4663440"/>
            <a:ext cx="566928" cy="566928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46634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E4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508760" y="4636008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домашних заданий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1508760" y="493776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Куратор смотрит работу и помогает докрутить результат.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731520" y="5532120"/>
            <a:ext cx="566928" cy="566928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14" name="Text 12"/>
          <p:cNvSpPr/>
          <p:nvPr/>
        </p:nvSpPr>
        <p:spPr>
          <a:xfrm>
            <a:off x="731520" y="5532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E4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508760" y="5504688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Чат поддержки в Telegram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1508760" y="58064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Поддержка по ходу курса и пространство для вопросов.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949440" y="1051560"/>
            <a:ext cx="4572000" cy="5120640"/>
          </a:xfrm>
          <a:prstGeom prst="roundRect">
            <a:avLst>
              <a:gd name="adj" fmla="val 4000"/>
            </a:avLst>
          </a:prstGeom>
          <a:solidFill>
            <a:srgbClr val="241F1B"/>
          </a:solidFill>
          <a:ln/>
          <a:effectLst>
            <a:outerShdw sx="100000" sy="100000" kx="0" ky="0" algn="bl" rotWithShape="0" blurRad="203200" dist="38100" dir="5400000">
              <a:srgbClr val="241F1B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7315200" y="1417320"/>
            <a:ext cx="3840480" cy="2148840"/>
          </a:xfrm>
          <a:prstGeom prst="roundRect">
            <a:avLst>
              <a:gd name="adj" fmla="val 5106"/>
            </a:avLst>
          </a:prstGeom>
          <a:solidFill>
            <a:srgbClr val="2E2820"/>
          </a:solidFill>
          <a:ln/>
        </p:spPr>
      </p:sp>
      <p:sp>
        <p:nvSpPr>
          <p:cNvPr id="19" name="Shape 17"/>
          <p:cNvSpPr/>
          <p:nvPr/>
        </p:nvSpPr>
        <p:spPr>
          <a:xfrm>
            <a:off x="8915400" y="2148840"/>
            <a:ext cx="640080" cy="640080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20" name="Text 18"/>
          <p:cNvSpPr/>
          <p:nvPr/>
        </p:nvSpPr>
        <p:spPr>
          <a:xfrm>
            <a:off x="8915400" y="21488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6E4D3"/>
                </a:solidFill>
              </a:rPr>
              <a:t>▶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315200" y="370332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6E4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Свой Telegram-бот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315200" y="4114800"/>
            <a:ext cx="3840480" cy="73152"/>
          </a:xfrm>
          <a:prstGeom prst="roundRect">
            <a:avLst>
              <a:gd name="adj" fmla="val 50000"/>
            </a:avLst>
          </a:prstGeom>
          <a:solidFill>
            <a:srgbClr val="2E2820"/>
          </a:solidFill>
          <a:ln/>
        </p:spPr>
      </p:sp>
      <p:sp>
        <p:nvSpPr>
          <p:cNvPr id="23" name="Shape 21"/>
          <p:cNvSpPr/>
          <p:nvPr/>
        </p:nvSpPr>
        <p:spPr>
          <a:xfrm>
            <a:off x="7315200" y="4114800"/>
            <a:ext cx="2377440" cy="73152"/>
          </a:xfrm>
          <a:prstGeom prst="roundRect">
            <a:avLst>
              <a:gd name="adj" fmla="val 50000"/>
            </a:avLst>
          </a:prstGeom>
          <a:solidFill>
            <a:srgbClr val="C2673C"/>
          </a:solidFill>
          <a:ln/>
        </p:spPr>
      </p:sp>
      <p:sp>
        <p:nvSpPr>
          <p:cNvPr id="24" name="Text 22"/>
          <p:cNvSpPr/>
          <p:nvPr/>
        </p:nvSpPr>
        <p:spPr>
          <a:xfrm>
            <a:off x="7315200" y="434340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7B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Домашнее задание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315200" y="4663440"/>
            <a:ext cx="3840480" cy="777240"/>
          </a:xfrm>
          <a:prstGeom prst="roundRect">
            <a:avLst>
              <a:gd name="adj" fmla="val 11765"/>
            </a:avLst>
          </a:prstGeom>
          <a:solidFill>
            <a:srgbClr val="2E2820"/>
          </a:solidFill>
          <a:ln/>
        </p:spPr>
      </p:sp>
      <p:sp>
        <p:nvSpPr>
          <p:cNvPr id="26" name="Text 24"/>
          <p:cNvSpPr/>
          <p:nvPr/>
        </p:nvSpPr>
        <p:spPr>
          <a:xfrm>
            <a:off x="7543800" y="4663440"/>
            <a:ext cx="3383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26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Проверено куратором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7315200" y="562356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7B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Чат поддержки: 3 новых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4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943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26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ВХОДИТ В КУРС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96012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Всё, что получаешь с покупкой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0607040" y="-320040"/>
            <a:ext cx="1828800" cy="1828800"/>
          </a:xfrm>
          <a:prstGeom prst="ellipse">
            <a:avLst/>
          </a:prstGeom>
          <a:solidFill>
            <a:srgbClr val="C2673C">
              <a:alpha val="9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009376" y="45720"/>
            <a:ext cx="768096" cy="768096"/>
          </a:xfrm>
          <a:prstGeom prst="ellipse">
            <a:avLst/>
          </a:prstGeom>
          <a:ln w="15875">
            <a:solidFill>
              <a:srgbClr val="C2673C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753344" y="1106424"/>
            <a:ext cx="137160" cy="137160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7" name="Shape 5"/>
          <p:cNvSpPr/>
          <p:nvPr/>
        </p:nvSpPr>
        <p:spPr>
          <a:xfrm>
            <a:off x="10890504" y="1161288"/>
            <a:ext cx="585216" cy="-402336"/>
          </a:xfrm>
          <a:prstGeom prst="line">
            <a:avLst/>
          </a:prstGeom>
          <a:noFill/>
          <a:ln w="12700">
            <a:solidFill>
              <a:srgbClr val="E4D2BC">
                <a:alpha val="9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375136" y="649224"/>
            <a:ext cx="109728" cy="109728"/>
          </a:xfrm>
          <a:prstGeom prst="ellipse">
            <a:avLst/>
          </a:prstGeom>
          <a:ln w="19050">
            <a:solidFill>
              <a:srgbClr val="C2673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1874520"/>
            <a:ext cx="3393338" cy="1965960"/>
          </a:xfrm>
          <a:prstGeom prst="roundRect">
            <a:avLst>
              <a:gd name="adj" fmla="val 6977"/>
            </a:avLst>
          </a:prstGeom>
          <a:solidFill>
            <a:srgbClr val="C2673C"/>
          </a:solidFill>
          <a:ln w="12700">
            <a:solidFill>
              <a:srgbClr val="C2673C"/>
            </a:solidFill>
            <a:prstDash val="solid"/>
          </a:ln>
          <a:effectLst>
            <a:outerShdw sx="100000" sy="100000" kx="0" ky="0" algn="bl" rotWithShape="0" blurRad="127000" dist="38100" dir="5400000">
              <a:srgbClr val="241F1B">
                <a:alpha val="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1005840" y="2130552"/>
            <a:ext cx="28446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видео-модулей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005840" y="2770632"/>
            <a:ext cx="28446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F3E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первого агента до собственного кейса — в своём темпе.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399178" y="1874520"/>
            <a:ext cx="3393338" cy="196596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27000" dist="38100" dir="5400000">
              <a:srgbClr val="241F1B">
                <a:alpha val="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673498" y="2130552"/>
            <a:ext cx="28446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Проверка домашних заданий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4673498" y="2770632"/>
            <a:ext cx="28446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Куратор смотрит работу и даёт обратную связь.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066837" y="1874520"/>
            <a:ext cx="3393338" cy="196596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27000" dist="38100" dir="5400000">
              <a:srgbClr val="241F1B">
                <a:alpha val="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341157" y="2130552"/>
            <a:ext cx="28446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Чат поддержки в Telegram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341157" y="2770632"/>
            <a:ext cx="28446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Вопросы по ходу курса, не нужно ждать следующего урока.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31520" y="4114800"/>
            <a:ext cx="3393338" cy="196596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27000" dist="38100" dir="5400000">
              <a:srgbClr val="241F1B">
                <a:alpha val="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1005840" y="4370832"/>
            <a:ext cx="28446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Доступ навсегда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005840" y="5010912"/>
            <a:ext cx="28446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Записи остаются с тобой — смотри без ограничения по времени.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399178" y="4114800"/>
            <a:ext cx="3393338" cy="196596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27000" dist="38100" dir="5400000">
              <a:srgbClr val="241F1B">
                <a:alpha val="8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4673498" y="4370832"/>
            <a:ext cx="28446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Бонус: PDF-чек-лист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4673498" y="5010912"/>
            <a:ext cx="28446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«Какой агент снимет рутину первым» — сразу после записи.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66837" y="4114800"/>
            <a:ext cx="3393338" cy="196596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  <a:effectLst>
            <a:outerShdw sx="100000" sy="100000" kx="0" ky="0" algn="bl" rotWithShape="0" blurRad="127000" dist="38100" dir="5400000">
              <a:srgbClr val="241F1B">
                <a:alpha val="8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8341157" y="4370832"/>
            <a:ext cx="28446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5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Всё сразу, без ожидания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41157" y="5010912"/>
            <a:ext cx="28446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модули открыты с первого дня — в удобном порядке.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41F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6400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26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ГАРАНТИИ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Всё прозрачно и без мелкого шрифта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0607040" y="-320040"/>
            <a:ext cx="1828800" cy="1828800"/>
          </a:xfrm>
          <a:prstGeom prst="ellipse">
            <a:avLst/>
          </a:prstGeom>
          <a:solidFill>
            <a:srgbClr val="C2673C">
              <a:alpha val="12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009376" y="45720"/>
            <a:ext cx="768096" cy="768096"/>
          </a:xfrm>
          <a:prstGeom prst="ellipse">
            <a:avLst/>
          </a:prstGeom>
          <a:ln w="15875">
            <a:solidFill>
              <a:srgbClr val="C2673C">
                <a:alpha val="7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753344" y="1106424"/>
            <a:ext cx="137160" cy="137160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7" name="Shape 5"/>
          <p:cNvSpPr/>
          <p:nvPr/>
        </p:nvSpPr>
        <p:spPr>
          <a:xfrm>
            <a:off x="10890504" y="1161288"/>
            <a:ext cx="585216" cy="-402336"/>
          </a:xfrm>
          <a:prstGeom prst="line">
            <a:avLst/>
          </a:prstGeom>
          <a:noFill/>
          <a:ln w="12700">
            <a:solidFill>
              <a:srgbClr val="3A332C">
                <a:alpha val="9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375136" y="649224"/>
            <a:ext cx="109728" cy="109728"/>
          </a:xfrm>
          <a:prstGeom prst="ellipse">
            <a:avLst/>
          </a:prstGeom>
          <a:ln w="19050">
            <a:solidFill>
              <a:srgbClr val="C2673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2194560"/>
            <a:ext cx="3429000" cy="3566160"/>
          </a:xfrm>
          <a:prstGeom prst="roundRect">
            <a:avLst>
              <a:gd name="adj" fmla="val 4267"/>
            </a:avLst>
          </a:prstGeom>
          <a:solidFill>
            <a:srgbClr val="2E2820"/>
          </a:solidFill>
          <a:ln/>
          <a:effectLst>
            <a:outerShdw sx="100000" sy="100000" kx="0" ky="0" algn="bl" rotWithShape="0" blurRad="177800" dist="38100" dir="5400000">
              <a:srgbClr val="241F1B">
                <a:alpha val="2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1051560" y="246888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6E61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1051560" y="3246120"/>
            <a:ext cx="2788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Доступ сразу после оплаты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1051560" y="4251960"/>
            <a:ext cx="2788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C7B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6 модулей открыты сразу — смотри в любом порядке, без ожидания и расписания.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434840" y="2194560"/>
            <a:ext cx="3429000" cy="3566160"/>
          </a:xfrm>
          <a:prstGeom prst="roundRect">
            <a:avLst>
              <a:gd name="adj" fmla="val 4267"/>
            </a:avLst>
          </a:prstGeom>
          <a:solidFill>
            <a:srgbClr val="2E2820"/>
          </a:solidFill>
          <a:ln/>
          <a:effectLst>
            <a:outerShdw sx="100000" sy="100000" kx="0" ky="0" algn="bl" rotWithShape="0" blurRad="177800" dist="38100" dir="5400000">
              <a:srgbClr val="241F1B">
                <a:alpha val="2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754880" y="246888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6E61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4754880" y="3246120"/>
            <a:ext cx="2788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Это окончательная продажа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4754880" y="4251960"/>
            <a:ext cx="2788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C7B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Цифровой продукт — доступ к материалам не возвращается. Пишем прямо, а не мелким шрифтом.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138160" y="2194560"/>
            <a:ext cx="3429000" cy="3566160"/>
          </a:xfrm>
          <a:prstGeom prst="roundRect">
            <a:avLst>
              <a:gd name="adj" fmla="val 4267"/>
            </a:avLst>
          </a:prstGeom>
          <a:solidFill>
            <a:srgbClr val="C2673C"/>
          </a:solidFill>
          <a:ln/>
          <a:effectLst>
            <a:outerShdw sx="100000" sy="100000" kx="0" ky="0" algn="bl" rotWithShape="0" blurRad="177800" dist="38100" dir="5400000">
              <a:srgbClr val="241F1B">
                <a:alpha val="2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8458200" y="246888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E1C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8458200" y="3246120"/>
            <a:ext cx="2788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Всё официально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8458200" y="4251960"/>
            <a:ext cx="2788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F3E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Чек по каждой оплате через «Мой налог» — в срок, установленный законодательством.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4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822960"/>
            <a:ext cx="3383280" cy="5212080"/>
          </a:xfrm>
          <a:prstGeom prst="roundRect">
            <a:avLst>
              <a:gd name="adj" fmla="val 5405"/>
            </a:avLst>
          </a:prstGeom>
          <a:solidFill>
            <a:srgbClr val="2E2820"/>
          </a:solidFill>
          <a:ln/>
          <a:effectLst>
            <a:outerShdw sx="100000" sy="100000" kx="0" ky="0" algn="bl" rotWithShape="0" blurRad="177800" dist="38100" dir="5400000">
              <a:srgbClr val="241F1B">
                <a:alpha val="14000"/>
              </a:srgbClr>
            </a:outerShdw>
          </a:effectLst>
        </p:spPr>
      </p:sp>
      <p:pic>
        <p:nvPicPr>
          <p:cNvPr id="3" name="Image 0" descr="C:/Users/val/Desktop/AI-Agent-Team/site/assets/author-photo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68680" y="960120"/>
            <a:ext cx="3108960" cy="49377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160520" y="502920"/>
            <a:ext cx="320040" cy="320040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5" name="Text 2"/>
          <p:cNvSpPr/>
          <p:nvPr/>
        </p:nvSpPr>
        <p:spPr>
          <a:xfrm>
            <a:off x="4663440" y="8686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26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ОБ АВТОРЕ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663440" y="1234440"/>
            <a:ext cx="6766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Курс от «Нейрофишек»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4663440" y="2011680"/>
            <a:ext cx="67665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 предприниматель и практик в области ИИ. Около двух лет внедряю нейросети в свои и чужие проекты — создаю ИИ-агентов, автоматизации, воронки, ботов, сайты и контент-системы.
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соцсетях и Telegram-канале «Нейрофишки» показываю, как использовать ИИ не просто как чат, а как рабочий инструмент, который берёт на себя рутину.
</a:t>
            </a:r>
            <a:pPr indent="0" marL="0">
              <a:lnSpc>
                <a:spcPct val="135000"/>
              </a:lnSpc>
              <a:buNone/>
            </a:pPr>
            <a:r>
              <a:rPr lang="en-US" sz="135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— продолжение этого подхода: минимум теории ради теории и максимум того, что можно сразу собрать и применить самому.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4663440" y="5257800"/>
            <a:ext cx="3657600" cy="548640"/>
          </a:xfrm>
          <a:prstGeom prst="roundRect">
            <a:avLst>
              <a:gd name="adj" fmla="val 50000"/>
            </a:avLst>
          </a:prstGeom>
          <a:solidFill>
            <a:srgbClr val="C2673C"/>
          </a:solidFill>
          <a:ln/>
        </p:spPr>
      </p:sp>
      <p:sp>
        <p:nvSpPr>
          <p:cNvPr id="9" name="Text 6"/>
          <p:cNvSpPr/>
          <p:nvPr/>
        </p:nvSpPr>
        <p:spPr>
          <a:xfrm>
            <a:off x="4663440" y="525780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6E4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Telegram: @NeUrofishky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10607040" y="5486400"/>
            <a:ext cx="1645920" cy="1645920"/>
          </a:xfrm>
          <a:prstGeom prst="ellipse">
            <a:avLst/>
          </a:prstGeom>
          <a:solidFill>
            <a:srgbClr val="C2673C">
              <a:alpha val="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969142" y="5815584"/>
            <a:ext cx="691286" cy="691286"/>
          </a:xfrm>
          <a:prstGeom prst="ellipse">
            <a:avLst/>
          </a:prstGeom>
          <a:ln w="15875">
            <a:solidFill>
              <a:srgbClr val="C2673C">
                <a:alpha val="5500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0738714" y="6770218"/>
            <a:ext cx="123444" cy="123444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13" name="Shape 10"/>
          <p:cNvSpPr/>
          <p:nvPr/>
        </p:nvSpPr>
        <p:spPr>
          <a:xfrm>
            <a:off x="10862158" y="6819595"/>
            <a:ext cx="526694" cy="-362102"/>
          </a:xfrm>
          <a:prstGeom prst="line">
            <a:avLst/>
          </a:prstGeom>
          <a:noFill/>
          <a:ln w="12700">
            <a:solidFill>
              <a:srgbClr val="E4D2BC">
                <a:alpha val="9000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1298326" y="6358738"/>
            <a:ext cx="98755" cy="98755"/>
          </a:xfrm>
          <a:prstGeom prst="ellipse">
            <a:avLst/>
          </a:prstGeom>
          <a:ln w="19050">
            <a:solidFill>
              <a:srgbClr val="C2673C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E4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943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26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FAQ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31520" y="96012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41F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Коротко о важном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0789920" y="-320040"/>
            <a:ext cx="1645920" cy="1645920"/>
          </a:xfrm>
          <a:prstGeom prst="ellipse">
            <a:avLst/>
          </a:prstGeom>
          <a:solidFill>
            <a:srgbClr val="C2673C">
              <a:alpha val="9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11152022" y="9144"/>
            <a:ext cx="691286" cy="691286"/>
          </a:xfrm>
          <a:prstGeom prst="ellipse">
            <a:avLst/>
          </a:prstGeom>
          <a:ln w="15875">
            <a:solidFill>
              <a:srgbClr val="C2673C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921594" y="963778"/>
            <a:ext cx="123444" cy="123444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7" name="Shape 5"/>
          <p:cNvSpPr/>
          <p:nvPr/>
        </p:nvSpPr>
        <p:spPr>
          <a:xfrm>
            <a:off x="11045038" y="1013155"/>
            <a:ext cx="526694" cy="-362102"/>
          </a:xfrm>
          <a:prstGeom prst="line">
            <a:avLst/>
          </a:prstGeom>
          <a:noFill/>
          <a:ln w="12700">
            <a:solidFill>
              <a:srgbClr val="E4D2BC">
                <a:alpha val="9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81206" y="552298"/>
            <a:ext cx="98755" cy="98755"/>
          </a:xfrm>
          <a:prstGeom prst="ellipse">
            <a:avLst/>
          </a:prstGeom>
          <a:ln w="19050">
            <a:solidFill>
              <a:srgbClr val="C2673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" y="1783080"/>
            <a:ext cx="5204308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552" y="1929384"/>
            <a:ext cx="46922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Нужен ли опыт программирования?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987552" y="2350008"/>
            <a:ext cx="4692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Нет, курс рассчитан на тех, кто просто пользуется ChatGPT или Claude как чатом.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55868" y="1783080"/>
            <a:ext cx="5204308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11900" y="1929384"/>
            <a:ext cx="46922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Есть ли ограничение по времени?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511900" y="2350008"/>
            <a:ext cx="4692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Нет, доступ навсегда — проходишь модули в своём темпе.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31520" y="3337560"/>
            <a:ext cx="5204308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87552" y="3483864"/>
            <a:ext cx="46922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проходит кураторство?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987552" y="3904488"/>
            <a:ext cx="4692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Домашние задания проверяются, есть чат поддержки.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255868" y="3337560"/>
            <a:ext cx="5204308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11900" y="3483864"/>
            <a:ext cx="46922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Нужна платная подписка на ChatGPT/Claude?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511900" y="3904488"/>
            <a:ext cx="4692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не включает оплату подписок — подключаешь их сам. У многих есть бесплатный тариф.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31520" y="4892040"/>
            <a:ext cx="5204308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87552" y="5038344"/>
            <a:ext cx="46922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Есть ли рассрочка?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987552" y="5458968"/>
            <a:ext cx="4692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 нет — курс оплачивается одним платежом переводом самозанятому.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255868" y="4892040"/>
            <a:ext cx="5204308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E4D2B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11900" y="5038344"/>
            <a:ext cx="46922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41F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Сколько времени в неделю нужно?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6511900" y="5458968"/>
            <a:ext cx="46922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5D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 решаешь — модули открыты сразу, можно заниматься в своём темпе.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41F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286000" y="3200400"/>
            <a:ext cx="5486400" cy="5486400"/>
          </a:xfrm>
          <a:prstGeom prst="ellipse">
            <a:avLst/>
          </a:prstGeom>
          <a:solidFill>
            <a:srgbClr val="C2673C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972800" y="-457200"/>
            <a:ext cx="1188720" cy="1188720"/>
          </a:xfrm>
          <a:prstGeom prst="ellipse">
            <a:avLst/>
          </a:prstGeom>
          <a:solidFill>
            <a:srgbClr val="C2673C">
              <a:alpha val="12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1234318" y="-219456"/>
            <a:ext cx="499262" cy="499262"/>
          </a:xfrm>
          <a:prstGeom prst="ellipse">
            <a:avLst/>
          </a:prstGeom>
          <a:ln w="15875">
            <a:solidFill>
              <a:srgbClr val="C2673C">
                <a:alpha val="7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067898" y="470002"/>
            <a:ext cx="89154" cy="89154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6" name="Shape 4"/>
          <p:cNvSpPr/>
          <p:nvPr/>
        </p:nvSpPr>
        <p:spPr>
          <a:xfrm>
            <a:off x="11157052" y="505663"/>
            <a:ext cx="380390" cy="-261518"/>
          </a:xfrm>
          <a:prstGeom prst="line">
            <a:avLst/>
          </a:prstGeom>
          <a:noFill/>
          <a:ln w="12700">
            <a:solidFill>
              <a:srgbClr val="3A332C">
                <a:alpha val="9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472062" y="172822"/>
            <a:ext cx="71323" cy="71323"/>
          </a:xfrm>
          <a:prstGeom prst="ellipse">
            <a:avLst/>
          </a:prstGeom>
          <a:ln w="19050">
            <a:solidFill>
              <a:srgbClr val="C2673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68580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26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ДОСТУП К КУРСУ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20" y="1097280"/>
            <a:ext cx="6400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Начни собирать,</a:t>
            </a:r>
            <a:endParaRPr lang="en-US" sz="3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 не только спрашивать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731520" y="2788920"/>
            <a:ext cx="5760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C7B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Оплата — прямым переводом (СБП или по реквизитам), чек пришлём через «Мой налог». Доступ откроется сразу после оплаты — договоримся в Telegram.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731520" y="393192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C267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Честно: это мой первый курс — веду его лично и сам отвечаю на вопросы в чате.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31520" y="4709160"/>
            <a:ext cx="3291840" cy="685800"/>
          </a:xfrm>
          <a:prstGeom prst="roundRect">
            <a:avLst>
              <a:gd name="adj" fmla="val 49333"/>
            </a:avLst>
          </a:prstGeom>
          <a:solidFill>
            <a:srgbClr val="C2673C"/>
          </a:solidFill>
          <a:ln/>
          <a:effectLst>
            <a:outerShdw sx="100000" sy="100000" kx="0" ky="0" algn="bl" rotWithShape="0" blurRad="127000" dist="38100" dir="5400000">
              <a:srgbClr val="241F1B">
                <a:alpha val="2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31520" y="470916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6E4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Оставить заявку → @NeUrofishky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406640" y="1005840"/>
            <a:ext cx="4114800" cy="4846320"/>
          </a:xfrm>
          <a:prstGeom prst="roundRect">
            <a:avLst>
              <a:gd name="adj" fmla="val 4444"/>
            </a:avLst>
          </a:prstGeom>
          <a:solidFill>
            <a:srgbClr val="2E2820"/>
          </a:solidFill>
          <a:ln/>
          <a:effectLst>
            <a:outerShdw sx="100000" sy="100000" kx="0" ky="0" algn="bl" rotWithShape="0" blurRad="203200" dist="38100" dir="5400000">
              <a:srgbClr val="241F1B">
                <a:alpha val="2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7406640" y="150876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C7B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ЦЕНА КУРСА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406640" y="1920240"/>
            <a:ext cx="4114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C267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3 990 ₽</a:t>
            </a:r>
            <a:endParaRPr lang="en-US" sz="5600" dirty="0"/>
          </a:p>
        </p:txBody>
      </p:sp>
      <p:sp>
        <p:nvSpPr>
          <p:cNvPr id="17" name="Shape 15"/>
          <p:cNvSpPr/>
          <p:nvPr/>
        </p:nvSpPr>
        <p:spPr>
          <a:xfrm>
            <a:off x="7863840" y="3246120"/>
            <a:ext cx="3200400" cy="0"/>
          </a:xfrm>
          <a:prstGeom prst="line">
            <a:avLst/>
          </a:prstGeom>
          <a:noFill/>
          <a:ln w="12700">
            <a:solidFill>
              <a:srgbClr val="3A332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818120" y="3566160"/>
            <a:ext cx="146304" cy="146304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19" name="Text 17"/>
          <p:cNvSpPr/>
          <p:nvPr/>
        </p:nvSpPr>
        <p:spPr>
          <a:xfrm>
            <a:off x="8092440" y="344728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6E4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видео-модулей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7818120" y="3968496"/>
            <a:ext cx="146304" cy="146304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21" name="Text 19"/>
          <p:cNvSpPr/>
          <p:nvPr/>
        </p:nvSpPr>
        <p:spPr>
          <a:xfrm>
            <a:off x="8092440" y="3849624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6E4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домашних заданий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7818120" y="4370832"/>
            <a:ext cx="146304" cy="146304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23" name="Text 21"/>
          <p:cNvSpPr/>
          <p:nvPr/>
        </p:nvSpPr>
        <p:spPr>
          <a:xfrm>
            <a:off x="8092440" y="425196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6E4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Чат поддержки в Telegram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7818120" y="4773168"/>
            <a:ext cx="146304" cy="146304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25" name="Text 23"/>
          <p:cNvSpPr/>
          <p:nvPr/>
        </p:nvSpPr>
        <p:spPr>
          <a:xfrm>
            <a:off x="8092440" y="4654296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6E4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 навсегда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7818120" y="5175504"/>
            <a:ext cx="146304" cy="146304"/>
          </a:xfrm>
          <a:prstGeom prst="ellipse">
            <a:avLst/>
          </a:prstGeom>
          <a:solidFill>
            <a:srgbClr val="C2673C"/>
          </a:solidFill>
          <a:ln/>
        </p:spPr>
      </p:sp>
      <p:sp>
        <p:nvSpPr>
          <p:cNvPr id="27" name="Text 25"/>
          <p:cNvSpPr/>
          <p:nvPr/>
        </p:nvSpPr>
        <p:spPr>
          <a:xfrm>
            <a:off x="8092440" y="505663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6E4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Бонус: PDF-чек-лист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41F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2194560"/>
            <a:ext cx="6400800" cy="6400800"/>
          </a:xfrm>
          <a:prstGeom prst="ellipse">
            <a:avLst/>
          </a:prstGeom>
          <a:solidFill>
            <a:srgbClr val="C2673C">
              <a:alpha val="9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114800" cy="4114800"/>
          </a:xfrm>
          <a:prstGeom prst="ellipse">
            <a:avLst/>
          </a:prstGeom>
          <a:ln w="19050">
            <a:solidFill>
              <a:srgbClr val="C2673C">
                <a:alpha val="50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82880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Готов попробовать?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822960" y="27889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7B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Первый шаг — не курс, а разговор в Telegram.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22960" y="3703320"/>
            <a:ext cx="4480560" cy="960120"/>
          </a:xfrm>
          <a:prstGeom prst="roundRect">
            <a:avLst>
              <a:gd name="adj" fmla="val 13333"/>
            </a:avLst>
          </a:prstGeom>
          <a:solidFill>
            <a:srgbClr val="C2673C"/>
          </a:solidFill>
          <a:ln/>
          <a:effectLst>
            <a:outerShdw sx="100000" sy="100000" kx="0" ky="0" algn="bl" rotWithShape="0" blurRad="127000" dist="38100" dir="5400000">
              <a:srgbClr val="241F1B">
                <a:alpha val="25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097280" y="385876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3E1C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Telegram-канал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97280" y="411480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@NeUrofishky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577840" y="3703320"/>
            <a:ext cx="4480560" cy="960120"/>
          </a:xfrm>
          <a:prstGeom prst="roundRect">
            <a:avLst>
              <a:gd name="adj" fmla="val 13333"/>
            </a:avLst>
          </a:prstGeom>
          <a:solidFill>
            <a:srgbClr val="2E2820"/>
          </a:solidFill>
          <a:ln w="12700">
            <a:solidFill>
              <a:srgbClr val="3A332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852160" y="385876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7B7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Бесплатный PDF-чек-лист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852160" y="411480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6E4D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@Neucheklistbot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22960" y="59893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E61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Нейрофишки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2026-08-17T17:49:02Z</dcterms:created>
  <dcterms:modified xsi:type="dcterms:W3CDTF">2026-08-17T17:49:02Z</dcterms:modified>
</cp:coreProperties>
</file>